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Dela Gothic One"/>
      <p:regular r:id="rId17"/>
    </p:embeddedFont>
    <p:embeddedFont>
      <p:font typeface="Dela Gothic One"/>
      <p:regular r:id="rId18"/>
    </p:embeddedFont>
    <p:embeddedFont>
      <p:font typeface="DM Sans"/>
      <p:regular r:id="rId19"/>
    </p:embeddedFont>
    <p:embeddedFont>
      <p:font typeface="DM Sans"/>
      <p:regular r:id="rId20"/>
    </p:embeddedFont>
    <p:embeddedFont>
      <p:font typeface="DM Sans"/>
      <p:regular r:id="rId21"/>
    </p:embeddedFont>
    <p:embeddedFont>
      <p:font typeface="DM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2.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4-1.png>
</file>

<file path=ppt/media/image-5-1.png>
</file>

<file path=ppt/media/image-6-1.png>
</file>

<file path=ppt/media/image-6-2.png>
</file>

<file path=ppt/media/image-6-3.png>
</file>

<file path=ppt/media/image-6-4.png>
</file>

<file path=ppt/media/image-7-1.png>
</file>

<file path=ppt/media/image-7-2.png>
</file>

<file path=ppt/media/image-7-3.png>
</file>

<file path=ppt/media/image-7-4.png>
</file>

<file path=ppt/media/image-8-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358265"/>
            <a:ext cx="7627382" cy="2138124"/>
          </a:xfrm>
          <a:prstGeom prst="rect">
            <a:avLst/>
          </a:prstGeom>
          <a:noFill/>
          <a:ln/>
        </p:spPr>
        <p:txBody>
          <a:bodyPr wrap="squar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The Role of Leadership in AI Adoption</a:t>
            </a:r>
            <a:endParaRPr lang="en-US" sz="4450" dirty="0"/>
          </a:p>
        </p:txBody>
      </p:sp>
      <p:sp>
        <p:nvSpPr>
          <p:cNvPr id="4" name="Text 1"/>
          <p:cNvSpPr/>
          <p:nvPr/>
        </p:nvSpPr>
        <p:spPr>
          <a:xfrm>
            <a:off x="758309" y="3821311"/>
            <a:ext cx="7627382" cy="242697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In today's rapidly evolving technological landscape, artificial intelligence (AI) is no longer a futuristic concept but a transformative force reshaping industries and businesses across the globe. As AI adoption continues to accelerate, the leadership role in navigating this complex and dynamic terrain becomes increasingly crucial. This presentation explores the key responsibilities of leaders in driving successful AI adoption, fostering a culture of innovation, and ensuring ethical and responsible deployment.</a:t>
            </a:r>
            <a:endParaRPr lang="en-US" sz="1700" dirty="0"/>
          </a:p>
        </p:txBody>
      </p:sp>
      <p:sp>
        <p:nvSpPr>
          <p:cNvPr id="5" name="Shape 2"/>
          <p:cNvSpPr/>
          <p:nvPr/>
        </p:nvSpPr>
        <p:spPr>
          <a:xfrm>
            <a:off x="758309" y="6508194"/>
            <a:ext cx="346591" cy="346591"/>
          </a:xfrm>
          <a:prstGeom prst="roundRect">
            <a:avLst>
              <a:gd name="adj" fmla="val 26380043"/>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765929" y="6515814"/>
            <a:ext cx="331351" cy="331351"/>
          </a:xfrm>
          <a:prstGeom prst="rect">
            <a:avLst/>
          </a:prstGeom>
        </p:spPr>
      </p:pic>
      <p:sp>
        <p:nvSpPr>
          <p:cNvPr id="7" name="Text 3"/>
          <p:cNvSpPr/>
          <p:nvPr/>
        </p:nvSpPr>
        <p:spPr>
          <a:xfrm>
            <a:off x="1213128" y="6492002"/>
            <a:ext cx="2542342" cy="379214"/>
          </a:xfrm>
          <a:prstGeom prst="rect">
            <a:avLst/>
          </a:prstGeom>
          <a:noFill/>
          <a:ln/>
        </p:spPr>
        <p:txBody>
          <a:bodyPr wrap="none" lIns="0" tIns="0" rIns="0" bIns="0" rtlCol="0" anchor="t"/>
          <a:lstStyle/>
          <a:p>
            <a:pPr algn="l" indent="0" marL="0">
              <a:lnSpc>
                <a:spcPts val="2950"/>
              </a:lnSpc>
              <a:buNone/>
            </a:pPr>
            <a:r>
              <a:rPr lang="en-US" sz="2100" b="1" dirty="0">
                <a:solidFill>
                  <a:srgbClr val="FFE5E5"/>
                </a:solidFill>
                <a:latin typeface="DM Sans Bold" pitchFamily="34" charset="0"/>
                <a:ea typeface="DM Sans Bold" pitchFamily="34" charset="-122"/>
                <a:cs typeface="DM Sans Bold" pitchFamily="34" charset="-120"/>
              </a:rPr>
              <a:t>by Jayesh Sharmila</a:t>
            </a: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2016442"/>
            <a:ext cx="7627382" cy="2138124"/>
          </a:xfrm>
          <a:prstGeom prst="rect">
            <a:avLst/>
          </a:prstGeom>
          <a:noFill/>
          <a:ln/>
        </p:spPr>
        <p:txBody>
          <a:bodyPr wrap="squar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Conclusion: Embracing the AI-Powered Future</a:t>
            </a:r>
            <a:endParaRPr lang="en-US" sz="4450" dirty="0"/>
          </a:p>
        </p:txBody>
      </p:sp>
      <p:sp>
        <p:nvSpPr>
          <p:cNvPr id="4" name="Text 1"/>
          <p:cNvSpPr/>
          <p:nvPr/>
        </p:nvSpPr>
        <p:spPr>
          <a:xfrm>
            <a:off x="6244709" y="4479488"/>
            <a:ext cx="7627382" cy="173355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Leadership plays a pivotal role in successfully navigating the AI revolution. By fostering a culture of innovation, aligning AI initiatives with organizational goals, and addressing ethical considerations, leaders can unlock the transformative potential of AI and usher in a future where technology and humanity work together to achieve shared prosperity.</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237065"/>
            <a:ext cx="11097577" cy="712708"/>
          </a:xfrm>
          <a:prstGeom prst="rect">
            <a:avLst/>
          </a:prstGeom>
          <a:noFill/>
          <a:ln/>
        </p:spPr>
        <p:txBody>
          <a:bodyPr wrap="non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Understanding the AI Landscape</a:t>
            </a:r>
            <a:endParaRPr lang="en-US" sz="4450" dirty="0"/>
          </a:p>
        </p:txBody>
      </p:sp>
      <p:sp>
        <p:nvSpPr>
          <p:cNvPr id="3" name="Text 1"/>
          <p:cNvSpPr/>
          <p:nvPr/>
        </p:nvSpPr>
        <p:spPr>
          <a:xfrm>
            <a:off x="758309" y="3491270"/>
            <a:ext cx="3945850" cy="356235"/>
          </a:xfrm>
          <a:prstGeom prst="rect">
            <a:avLst/>
          </a:prstGeom>
          <a:noFill/>
          <a:ln/>
        </p:spPr>
        <p:txBody>
          <a:bodyPr wrap="none" lIns="0" tIns="0" rIns="0" bIns="0" rtlCol="0" anchor="t"/>
          <a:lstStyle/>
          <a:p>
            <a:pPr indent="0" marL="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Emerging Technologies</a:t>
            </a:r>
            <a:endParaRPr lang="en-US" sz="2200" dirty="0"/>
          </a:p>
        </p:txBody>
      </p:sp>
      <p:sp>
        <p:nvSpPr>
          <p:cNvPr id="4" name="Text 2"/>
          <p:cNvSpPr/>
          <p:nvPr/>
        </p:nvSpPr>
        <p:spPr>
          <a:xfrm>
            <a:off x="758309" y="4064079"/>
            <a:ext cx="6292572" cy="173355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Leaders must stay abreast of the latest AI advancements and their potential applications across various industries. From machine learning and natural language processing to computer vision and robotics, understanding the strengths and limitations of different AI technologies is crucial.</a:t>
            </a:r>
            <a:endParaRPr lang="en-US" sz="1700" dirty="0"/>
          </a:p>
        </p:txBody>
      </p:sp>
      <p:sp>
        <p:nvSpPr>
          <p:cNvPr id="5" name="Text 3"/>
          <p:cNvSpPr/>
          <p:nvPr/>
        </p:nvSpPr>
        <p:spPr>
          <a:xfrm>
            <a:off x="7587139" y="3491270"/>
            <a:ext cx="2850713" cy="356235"/>
          </a:xfrm>
          <a:prstGeom prst="rect">
            <a:avLst/>
          </a:prstGeom>
          <a:noFill/>
          <a:ln/>
        </p:spPr>
        <p:txBody>
          <a:bodyPr wrap="none" lIns="0" tIns="0" rIns="0" bIns="0" rtlCol="0" anchor="t"/>
          <a:lstStyle/>
          <a:p>
            <a:pPr indent="0" marL="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Market Trends</a:t>
            </a:r>
            <a:endParaRPr lang="en-US" sz="2200" dirty="0"/>
          </a:p>
        </p:txBody>
      </p:sp>
      <p:sp>
        <p:nvSpPr>
          <p:cNvPr id="6" name="Text 4"/>
          <p:cNvSpPr/>
          <p:nvPr/>
        </p:nvSpPr>
        <p:spPr>
          <a:xfrm>
            <a:off x="7587139" y="4064079"/>
            <a:ext cx="6292572" cy="173355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Leaders need to analyze industry trends and identify opportunities for AI implementation. Monitoring competitive landscapes and analyzing customer behavior provides valuable insights into where AI can be deployed for competitive advantage and improved customer experiences.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8309" y="667822"/>
            <a:ext cx="11822787" cy="712708"/>
          </a:xfrm>
          <a:prstGeom prst="rect">
            <a:avLst/>
          </a:prstGeom>
          <a:noFill/>
          <a:ln/>
        </p:spPr>
        <p:txBody>
          <a:bodyPr wrap="non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Defining the AI Vision and Strategy</a:t>
            </a:r>
            <a:endParaRPr lang="en-US" sz="4450" dirty="0"/>
          </a:p>
        </p:txBody>
      </p:sp>
      <p:sp>
        <p:nvSpPr>
          <p:cNvPr id="3" name="Shape 1"/>
          <p:cNvSpPr/>
          <p:nvPr/>
        </p:nvSpPr>
        <p:spPr>
          <a:xfrm>
            <a:off x="758309" y="1813798"/>
            <a:ext cx="2185511" cy="1612702"/>
          </a:xfrm>
          <a:prstGeom prst="roundRect">
            <a:avLst>
              <a:gd name="adj" fmla="val 5643"/>
            </a:avLst>
          </a:prstGeom>
          <a:solidFill>
            <a:srgbClr val="740B0B"/>
          </a:solidFill>
          <a:ln w="7620">
            <a:solidFill>
              <a:srgbClr val="8D2424"/>
            </a:solidFill>
            <a:prstDash val="solid"/>
          </a:ln>
        </p:spPr>
      </p:sp>
      <p:sp>
        <p:nvSpPr>
          <p:cNvPr id="4" name="Text 2"/>
          <p:cNvSpPr/>
          <p:nvPr/>
        </p:nvSpPr>
        <p:spPr>
          <a:xfrm>
            <a:off x="982504" y="2403396"/>
            <a:ext cx="159306" cy="433388"/>
          </a:xfrm>
          <a:prstGeom prst="rect">
            <a:avLst/>
          </a:prstGeom>
          <a:noFill/>
          <a:ln/>
        </p:spPr>
        <p:txBody>
          <a:bodyPr wrap="none" lIns="0" tIns="0" rIns="0" bIns="0" rtlCol="0" anchor="t"/>
          <a:lstStyle/>
          <a:p>
            <a:pPr algn="ctr" indent="0" marL="0">
              <a:lnSpc>
                <a:spcPts val="3400"/>
              </a:lnSpc>
              <a:buNone/>
            </a:pPr>
            <a:r>
              <a:rPr lang="en-US" sz="2100" dirty="0">
                <a:solidFill>
                  <a:srgbClr val="FFE5E5"/>
                </a:solidFill>
                <a:latin typeface="Dela Gothic One" pitchFamily="34" charset="0"/>
                <a:ea typeface="Dela Gothic One" pitchFamily="34" charset="-122"/>
                <a:cs typeface="Dela Gothic One" pitchFamily="34" charset="-120"/>
              </a:rPr>
              <a:t>1</a:t>
            </a:r>
            <a:endParaRPr lang="en-US" sz="2100" dirty="0"/>
          </a:p>
        </p:txBody>
      </p:sp>
      <p:sp>
        <p:nvSpPr>
          <p:cNvPr id="5" name="Text 3"/>
          <p:cNvSpPr/>
          <p:nvPr/>
        </p:nvSpPr>
        <p:spPr>
          <a:xfrm>
            <a:off x="3160395" y="2030373"/>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Vision</a:t>
            </a:r>
            <a:endParaRPr lang="en-US" sz="2200" dirty="0"/>
          </a:p>
        </p:txBody>
      </p:sp>
      <p:sp>
        <p:nvSpPr>
          <p:cNvPr id="6" name="Text 4"/>
          <p:cNvSpPr/>
          <p:nvPr/>
        </p:nvSpPr>
        <p:spPr>
          <a:xfrm>
            <a:off x="3160395" y="2516505"/>
            <a:ext cx="10495121"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Leaders need to articulate a compelling vision for AI adoption, outlining the desired outcomes and the transformative impact it will have on the organization.</a:t>
            </a:r>
            <a:endParaRPr lang="en-US" sz="1700" dirty="0"/>
          </a:p>
        </p:txBody>
      </p:sp>
      <p:sp>
        <p:nvSpPr>
          <p:cNvPr id="7" name="Shape 5"/>
          <p:cNvSpPr/>
          <p:nvPr/>
        </p:nvSpPr>
        <p:spPr>
          <a:xfrm>
            <a:off x="3052048" y="3411260"/>
            <a:ext cx="10711815" cy="15240"/>
          </a:xfrm>
          <a:prstGeom prst="roundRect">
            <a:avLst>
              <a:gd name="adj" fmla="val 597101"/>
            </a:avLst>
          </a:prstGeom>
          <a:solidFill>
            <a:srgbClr val="8D2424"/>
          </a:solidFill>
          <a:ln/>
        </p:spPr>
      </p:sp>
      <p:sp>
        <p:nvSpPr>
          <p:cNvPr id="8" name="Shape 6"/>
          <p:cNvSpPr/>
          <p:nvPr/>
        </p:nvSpPr>
        <p:spPr>
          <a:xfrm>
            <a:off x="758309" y="3534728"/>
            <a:ext cx="4371142" cy="1959412"/>
          </a:xfrm>
          <a:prstGeom prst="roundRect">
            <a:avLst>
              <a:gd name="adj" fmla="val 4644"/>
            </a:avLst>
          </a:prstGeom>
          <a:solidFill>
            <a:srgbClr val="740B0B"/>
          </a:solidFill>
          <a:ln w="7620">
            <a:solidFill>
              <a:srgbClr val="8D2424"/>
            </a:solidFill>
            <a:prstDash val="solid"/>
          </a:ln>
        </p:spPr>
      </p:sp>
      <p:sp>
        <p:nvSpPr>
          <p:cNvPr id="9" name="Text 7"/>
          <p:cNvSpPr/>
          <p:nvPr/>
        </p:nvSpPr>
        <p:spPr>
          <a:xfrm>
            <a:off x="982504" y="4297680"/>
            <a:ext cx="226100" cy="433388"/>
          </a:xfrm>
          <a:prstGeom prst="rect">
            <a:avLst/>
          </a:prstGeom>
          <a:noFill/>
          <a:ln/>
        </p:spPr>
        <p:txBody>
          <a:bodyPr wrap="none" lIns="0" tIns="0" rIns="0" bIns="0" rtlCol="0" anchor="t"/>
          <a:lstStyle/>
          <a:p>
            <a:pPr algn="ctr" indent="0" marL="0">
              <a:lnSpc>
                <a:spcPts val="3400"/>
              </a:lnSpc>
              <a:buNone/>
            </a:pPr>
            <a:r>
              <a:rPr lang="en-US" sz="2100" dirty="0">
                <a:solidFill>
                  <a:srgbClr val="FFE5E5"/>
                </a:solidFill>
                <a:latin typeface="Dela Gothic One" pitchFamily="34" charset="0"/>
                <a:ea typeface="Dela Gothic One" pitchFamily="34" charset="-122"/>
                <a:cs typeface="Dela Gothic One" pitchFamily="34" charset="-120"/>
              </a:rPr>
              <a:t>2</a:t>
            </a:r>
            <a:endParaRPr lang="en-US" sz="2100" dirty="0"/>
          </a:p>
        </p:txBody>
      </p:sp>
      <p:sp>
        <p:nvSpPr>
          <p:cNvPr id="10" name="Text 8"/>
          <p:cNvSpPr/>
          <p:nvPr/>
        </p:nvSpPr>
        <p:spPr>
          <a:xfrm>
            <a:off x="5346025" y="3751302"/>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Strategy</a:t>
            </a:r>
            <a:endParaRPr lang="en-US" sz="2200" dirty="0"/>
          </a:p>
        </p:txBody>
      </p:sp>
      <p:sp>
        <p:nvSpPr>
          <p:cNvPr id="11" name="Text 9"/>
          <p:cNvSpPr/>
          <p:nvPr/>
        </p:nvSpPr>
        <p:spPr>
          <a:xfrm>
            <a:off x="5346025" y="4237434"/>
            <a:ext cx="8309491" cy="104013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Developing a comprehensive AI strategy is essential, addressing key areas such as data infrastructure, talent acquisition, ethical considerations, and implementation timelines.</a:t>
            </a:r>
            <a:endParaRPr lang="en-US" sz="1700" dirty="0"/>
          </a:p>
        </p:txBody>
      </p:sp>
      <p:sp>
        <p:nvSpPr>
          <p:cNvPr id="12" name="Shape 10"/>
          <p:cNvSpPr/>
          <p:nvPr/>
        </p:nvSpPr>
        <p:spPr>
          <a:xfrm>
            <a:off x="5237678" y="5478899"/>
            <a:ext cx="8526185" cy="15240"/>
          </a:xfrm>
          <a:prstGeom prst="roundRect">
            <a:avLst>
              <a:gd name="adj" fmla="val 597101"/>
            </a:avLst>
          </a:prstGeom>
          <a:solidFill>
            <a:srgbClr val="8D2424"/>
          </a:solidFill>
          <a:ln/>
        </p:spPr>
      </p:sp>
      <p:sp>
        <p:nvSpPr>
          <p:cNvPr id="13" name="Shape 11"/>
          <p:cNvSpPr/>
          <p:nvPr/>
        </p:nvSpPr>
        <p:spPr>
          <a:xfrm>
            <a:off x="758309" y="5602367"/>
            <a:ext cx="6556891" cy="1959412"/>
          </a:xfrm>
          <a:prstGeom prst="roundRect">
            <a:avLst>
              <a:gd name="adj" fmla="val 4644"/>
            </a:avLst>
          </a:prstGeom>
          <a:solidFill>
            <a:srgbClr val="740B0B"/>
          </a:solidFill>
          <a:ln w="7620">
            <a:solidFill>
              <a:srgbClr val="8D2424"/>
            </a:solidFill>
            <a:prstDash val="solid"/>
          </a:ln>
        </p:spPr>
      </p:sp>
      <p:sp>
        <p:nvSpPr>
          <p:cNvPr id="14" name="Text 12"/>
          <p:cNvSpPr/>
          <p:nvPr/>
        </p:nvSpPr>
        <p:spPr>
          <a:xfrm>
            <a:off x="982504" y="6365319"/>
            <a:ext cx="238601" cy="433388"/>
          </a:xfrm>
          <a:prstGeom prst="rect">
            <a:avLst/>
          </a:prstGeom>
          <a:noFill/>
          <a:ln/>
        </p:spPr>
        <p:txBody>
          <a:bodyPr wrap="none" lIns="0" tIns="0" rIns="0" bIns="0" rtlCol="0" anchor="t"/>
          <a:lstStyle/>
          <a:p>
            <a:pPr algn="ctr" indent="0" marL="0">
              <a:lnSpc>
                <a:spcPts val="3400"/>
              </a:lnSpc>
              <a:buNone/>
            </a:pPr>
            <a:r>
              <a:rPr lang="en-US" sz="2100" dirty="0">
                <a:solidFill>
                  <a:srgbClr val="FFE5E5"/>
                </a:solidFill>
                <a:latin typeface="Dela Gothic One" pitchFamily="34" charset="0"/>
                <a:ea typeface="Dela Gothic One" pitchFamily="34" charset="-122"/>
                <a:cs typeface="Dela Gothic One" pitchFamily="34" charset="-120"/>
              </a:rPr>
              <a:t>3</a:t>
            </a:r>
            <a:endParaRPr lang="en-US" sz="2100" dirty="0"/>
          </a:p>
        </p:txBody>
      </p:sp>
      <p:sp>
        <p:nvSpPr>
          <p:cNvPr id="15" name="Text 13"/>
          <p:cNvSpPr/>
          <p:nvPr/>
        </p:nvSpPr>
        <p:spPr>
          <a:xfrm>
            <a:off x="7531775" y="5818942"/>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Goals</a:t>
            </a:r>
            <a:endParaRPr lang="en-US" sz="2200" dirty="0"/>
          </a:p>
        </p:txBody>
      </p:sp>
      <p:sp>
        <p:nvSpPr>
          <p:cNvPr id="16" name="Text 14"/>
          <p:cNvSpPr/>
          <p:nvPr/>
        </p:nvSpPr>
        <p:spPr>
          <a:xfrm>
            <a:off x="7531775" y="6305074"/>
            <a:ext cx="6123742" cy="104013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Setting clear, measurable, and achievable goals for AI adoption ensures alignment across the organization and provides a framework for progress tracking.</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636627"/>
            <a:ext cx="7627382" cy="1425416"/>
          </a:xfrm>
          <a:prstGeom prst="rect">
            <a:avLst/>
          </a:prstGeom>
          <a:noFill/>
          <a:ln/>
        </p:spPr>
        <p:txBody>
          <a:bodyPr wrap="squar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Building a Culture of AI Adoption</a:t>
            </a:r>
            <a:endParaRPr lang="en-US" sz="4450" dirty="0"/>
          </a:p>
        </p:txBody>
      </p:sp>
      <p:sp>
        <p:nvSpPr>
          <p:cNvPr id="4" name="Shape 1"/>
          <p:cNvSpPr/>
          <p:nvPr/>
        </p:nvSpPr>
        <p:spPr>
          <a:xfrm>
            <a:off x="6244709" y="2386965"/>
            <a:ext cx="3705463" cy="3014782"/>
          </a:xfrm>
          <a:prstGeom prst="roundRect">
            <a:avLst>
              <a:gd name="adj" fmla="val 3018"/>
            </a:avLst>
          </a:prstGeom>
          <a:solidFill>
            <a:srgbClr val="740B0B"/>
          </a:solidFill>
          <a:ln w="7620">
            <a:solidFill>
              <a:srgbClr val="8D2424"/>
            </a:solidFill>
            <a:prstDash val="solid"/>
          </a:ln>
        </p:spPr>
      </p:sp>
      <p:sp>
        <p:nvSpPr>
          <p:cNvPr id="5" name="Text 2"/>
          <p:cNvSpPr/>
          <p:nvPr/>
        </p:nvSpPr>
        <p:spPr>
          <a:xfrm>
            <a:off x="6468904" y="2611160"/>
            <a:ext cx="2850713" cy="356235"/>
          </a:xfrm>
          <a:prstGeom prst="rect">
            <a:avLst/>
          </a:prstGeom>
          <a:noFill/>
          <a:ln/>
        </p:spPr>
        <p:txBody>
          <a:bodyPr wrap="none" lIns="0" tIns="0" rIns="0" bIns="0" rtlCol="0" anchor="t"/>
          <a:lstStyle/>
          <a:p>
            <a:pPr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Communication</a:t>
            </a:r>
            <a:endParaRPr lang="en-US" sz="2200" dirty="0"/>
          </a:p>
        </p:txBody>
      </p:sp>
      <p:sp>
        <p:nvSpPr>
          <p:cNvPr id="6" name="Text 3"/>
          <p:cNvSpPr/>
          <p:nvPr/>
        </p:nvSpPr>
        <p:spPr>
          <a:xfrm>
            <a:off x="6468904" y="3097292"/>
            <a:ext cx="3257074" cy="208026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Open and transparent communication about AI's potential and its implications is crucial for building trust and fostering a positive attitude toward change.</a:t>
            </a:r>
            <a:endParaRPr lang="en-US" sz="1700" dirty="0"/>
          </a:p>
        </p:txBody>
      </p:sp>
      <p:sp>
        <p:nvSpPr>
          <p:cNvPr id="7" name="Shape 4"/>
          <p:cNvSpPr/>
          <p:nvPr/>
        </p:nvSpPr>
        <p:spPr>
          <a:xfrm>
            <a:off x="10166747" y="2386965"/>
            <a:ext cx="3705463" cy="3014782"/>
          </a:xfrm>
          <a:prstGeom prst="roundRect">
            <a:avLst>
              <a:gd name="adj" fmla="val 3018"/>
            </a:avLst>
          </a:prstGeom>
          <a:solidFill>
            <a:srgbClr val="740B0B"/>
          </a:solidFill>
          <a:ln w="7620">
            <a:solidFill>
              <a:srgbClr val="8D2424"/>
            </a:solidFill>
            <a:prstDash val="solid"/>
          </a:ln>
        </p:spPr>
      </p:sp>
      <p:sp>
        <p:nvSpPr>
          <p:cNvPr id="8" name="Text 5"/>
          <p:cNvSpPr/>
          <p:nvPr/>
        </p:nvSpPr>
        <p:spPr>
          <a:xfrm>
            <a:off x="10390942" y="2611160"/>
            <a:ext cx="2850713" cy="356235"/>
          </a:xfrm>
          <a:prstGeom prst="rect">
            <a:avLst/>
          </a:prstGeom>
          <a:noFill/>
          <a:ln/>
        </p:spPr>
        <p:txBody>
          <a:bodyPr wrap="none" lIns="0" tIns="0" rIns="0" bIns="0" rtlCol="0" anchor="t"/>
          <a:lstStyle/>
          <a:p>
            <a:pPr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Education</a:t>
            </a:r>
            <a:endParaRPr lang="en-US" sz="2200" dirty="0"/>
          </a:p>
        </p:txBody>
      </p:sp>
      <p:sp>
        <p:nvSpPr>
          <p:cNvPr id="9" name="Text 6"/>
          <p:cNvSpPr/>
          <p:nvPr/>
        </p:nvSpPr>
        <p:spPr>
          <a:xfrm>
            <a:off x="10390942" y="3097292"/>
            <a:ext cx="3257074" cy="208026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Providing training and workshops to employees on AI fundamentals, its applications, and ethical considerations helps demystify the technology and promotes understanding.</a:t>
            </a:r>
            <a:endParaRPr lang="en-US" sz="1700" dirty="0"/>
          </a:p>
        </p:txBody>
      </p:sp>
      <p:sp>
        <p:nvSpPr>
          <p:cNvPr id="10" name="Shape 7"/>
          <p:cNvSpPr/>
          <p:nvPr/>
        </p:nvSpPr>
        <p:spPr>
          <a:xfrm>
            <a:off x="6244709" y="5618321"/>
            <a:ext cx="7627382" cy="1974652"/>
          </a:xfrm>
          <a:prstGeom prst="roundRect">
            <a:avLst>
              <a:gd name="adj" fmla="val 4608"/>
            </a:avLst>
          </a:prstGeom>
          <a:solidFill>
            <a:srgbClr val="740B0B"/>
          </a:solidFill>
          <a:ln w="7620">
            <a:solidFill>
              <a:srgbClr val="8D2424"/>
            </a:solidFill>
            <a:prstDash val="solid"/>
          </a:ln>
        </p:spPr>
      </p:sp>
      <p:sp>
        <p:nvSpPr>
          <p:cNvPr id="11" name="Text 8"/>
          <p:cNvSpPr/>
          <p:nvPr/>
        </p:nvSpPr>
        <p:spPr>
          <a:xfrm>
            <a:off x="6468904" y="5842516"/>
            <a:ext cx="2850713" cy="356235"/>
          </a:xfrm>
          <a:prstGeom prst="rect">
            <a:avLst/>
          </a:prstGeom>
          <a:noFill/>
          <a:ln/>
        </p:spPr>
        <p:txBody>
          <a:bodyPr wrap="none" lIns="0" tIns="0" rIns="0" bIns="0" rtlCol="0" anchor="t"/>
          <a:lstStyle/>
          <a:p>
            <a:pPr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Collaboration</a:t>
            </a:r>
            <a:endParaRPr lang="en-US" sz="2200" dirty="0"/>
          </a:p>
        </p:txBody>
      </p:sp>
      <p:sp>
        <p:nvSpPr>
          <p:cNvPr id="12" name="Text 9"/>
          <p:cNvSpPr/>
          <p:nvPr/>
        </p:nvSpPr>
        <p:spPr>
          <a:xfrm>
            <a:off x="6468904" y="6328648"/>
            <a:ext cx="7178993" cy="104013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Encouraging cross-functional collaboration between AI teams, business units, and stakeholders ensures that AI solutions align with organizational needs and address real-world challenges.</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21625" y="698897"/>
            <a:ext cx="7900749" cy="1168479"/>
          </a:xfrm>
          <a:prstGeom prst="rect">
            <a:avLst/>
          </a:prstGeom>
          <a:noFill/>
          <a:ln/>
        </p:spPr>
        <p:txBody>
          <a:bodyPr wrap="square" lIns="0" tIns="0" rIns="0" bIns="0" rtlCol="0" anchor="t"/>
          <a:lstStyle/>
          <a:p>
            <a:pPr indent="0" marL="0">
              <a:lnSpc>
                <a:spcPts val="4600"/>
              </a:lnSpc>
              <a:buNone/>
            </a:pPr>
            <a:r>
              <a:rPr lang="en-US" sz="3650" dirty="0">
                <a:solidFill>
                  <a:srgbClr val="FAEBEB"/>
                </a:solidFill>
                <a:latin typeface="Dela Gothic One" pitchFamily="34" charset="0"/>
                <a:ea typeface="Dela Gothic One" pitchFamily="34" charset="-122"/>
                <a:cs typeface="Dela Gothic One" pitchFamily="34" charset="-120"/>
              </a:rPr>
              <a:t>Aligning AI Initiatives with Organizational Goals</a:t>
            </a:r>
            <a:endParaRPr lang="en-US" sz="3650" dirty="0"/>
          </a:p>
        </p:txBody>
      </p:sp>
      <p:sp>
        <p:nvSpPr>
          <p:cNvPr id="4" name="Text 1"/>
          <p:cNvSpPr/>
          <p:nvPr/>
        </p:nvSpPr>
        <p:spPr>
          <a:xfrm>
            <a:off x="621625" y="2222421"/>
            <a:ext cx="3817144" cy="586145"/>
          </a:xfrm>
          <a:prstGeom prst="rect">
            <a:avLst/>
          </a:prstGeom>
          <a:noFill/>
          <a:ln/>
        </p:spPr>
        <p:txBody>
          <a:bodyPr wrap="none" lIns="0" tIns="0" rIns="0" bIns="0" rtlCol="0" anchor="t"/>
          <a:lstStyle/>
          <a:p>
            <a:pPr algn="ctr" indent="0" marL="0">
              <a:lnSpc>
                <a:spcPts val="4600"/>
              </a:lnSpc>
              <a:buNone/>
            </a:pPr>
            <a:r>
              <a:rPr lang="en-US" sz="4600" dirty="0">
                <a:solidFill>
                  <a:srgbClr val="FFE5E5"/>
                </a:solidFill>
                <a:latin typeface="Dela Gothic One" pitchFamily="34" charset="0"/>
                <a:ea typeface="Dela Gothic One" pitchFamily="34" charset="-122"/>
                <a:cs typeface="Dela Gothic One" pitchFamily="34" charset="-120"/>
              </a:rPr>
              <a:t>1</a:t>
            </a:r>
            <a:endParaRPr lang="en-US" sz="4600" dirty="0"/>
          </a:p>
        </p:txBody>
      </p:sp>
      <p:sp>
        <p:nvSpPr>
          <p:cNvPr id="5" name="Text 2"/>
          <p:cNvSpPr/>
          <p:nvPr/>
        </p:nvSpPr>
        <p:spPr>
          <a:xfrm>
            <a:off x="1361599" y="3030379"/>
            <a:ext cx="2337078" cy="292060"/>
          </a:xfrm>
          <a:prstGeom prst="rect">
            <a:avLst/>
          </a:prstGeom>
          <a:noFill/>
          <a:ln/>
        </p:spPr>
        <p:txBody>
          <a:bodyPr wrap="none" lIns="0" tIns="0" rIns="0" bIns="0" rtlCol="0" anchor="t"/>
          <a:lstStyle/>
          <a:p>
            <a:pPr algn="ctr" indent="0" marL="0">
              <a:lnSpc>
                <a:spcPts val="2300"/>
              </a:lnSpc>
              <a:buNone/>
            </a:pPr>
            <a:r>
              <a:rPr lang="en-US" sz="1800" dirty="0">
                <a:solidFill>
                  <a:srgbClr val="FFE5E5"/>
                </a:solidFill>
                <a:latin typeface="Dela Gothic One" pitchFamily="34" charset="0"/>
                <a:ea typeface="Dela Gothic One" pitchFamily="34" charset="-122"/>
                <a:cs typeface="Dela Gothic One" pitchFamily="34" charset="-120"/>
              </a:rPr>
              <a:t>Business Needs</a:t>
            </a:r>
            <a:endParaRPr lang="en-US" sz="1800" dirty="0"/>
          </a:p>
        </p:txBody>
      </p:sp>
      <p:sp>
        <p:nvSpPr>
          <p:cNvPr id="6" name="Text 3"/>
          <p:cNvSpPr/>
          <p:nvPr/>
        </p:nvSpPr>
        <p:spPr>
          <a:xfrm>
            <a:off x="621625" y="3429000"/>
            <a:ext cx="3817144" cy="1136809"/>
          </a:xfrm>
          <a:prstGeom prst="rect">
            <a:avLst/>
          </a:prstGeom>
          <a:noFill/>
          <a:ln/>
        </p:spPr>
        <p:txBody>
          <a:bodyPr wrap="square" lIns="0" tIns="0" rIns="0" bIns="0" rtlCol="0" anchor="t"/>
          <a:lstStyle/>
          <a:p>
            <a:pPr algn="ctr" indent="0" marL="0">
              <a:lnSpc>
                <a:spcPts val="2200"/>
              </a:lnSpc>
              <a:buNone/>
            </a:pPr>
            <a:r>
              <a:rPr lang="en-US" sz="1350" dirty="0">
                <a:solidFill>
                  <a:srgbClr val="FFE5E5"/>
                </a:solidFill>
                <a:latin typeface="DM Sans" pitchFamily="34" charset="0"/>
                <a:ea typeface="DM Sans" pitchFamily="34" charset="-122"/>
                <a:cs typeface="DM Sans" pitchFamily="34" charset="-120"/>
              </a:rPr>
              <a:t>Leaders must clearly define the business problems that AI can solve, ensuring that AI initiatives are aligned with strategic priorities and address critical areas for growth.</a:t>
            </a:r>
            <a:endParaRPr lang="en-US" sz="1350" dirty="0"/>
          </a:p>
        </p:txBody>
      </p:sp>
      <p:sp>
        <p:nvSpPr>
          <p:cNvPr id="7" name="Text 4"/>
          <p:cNvSpPr/>
          <p:nvPr/>
        </p:nvSpPr>
        <p:spPr>
          <a:xfrm>
            <a:off x="4705112" y="2222421"/>
            <a:ext cx="3817263" cy="586145"/>
          </a:xfrm>
          <a:prstGeom prst="rect">
            <a:avLst/>
          </a:prstGeom>
          <a:noFill/>
          <a:ln/>
        </p:spPr>
        <p:txBody>
          <a:bodyPr wrap="none" lIns="0" tIns="0" rIns="0" bIns="0" rtlCol="0" anchor="t"/>
          <a:lstStyle/>
          <a:p>
            <a:pPr algn="ctr" indent="0" marL="0">
              <a:lnSpc>
                <a:spcPts val="4600"/>
              </a:lnSpc>
              <a:buNone/>
            </a:pPr>
            <a:r>
              <a:rPr lang="en-US" sz="4600" dirty="0">
                <a:solidFill>
                  <a:srgbClr val="FFE5E5"/>
                </a:solidFill>
                <a:latin typeface="Dela Gothic One" pitchFamily="34" charset="0"/>
                <a:ea typeface="Dela Gothic One" pitchFamily="34" charset="-122"/>
                <a:cs typeface="Dela Gothic One" pitchFamily="34" charset="-120"/>
              </a:rPr>
              <a:t>2</a:t>
            </a:r>
            <a:endParaRPr lang="en-US" sz="4600" dirty="0"/>
          </a:p>
        </p:txBody>
      </p:sp>
      <p:sp>
        <p:nvSpPr>
          <p:cNvPr id="8" name="Text 5"/>
          <p:cNvSpPr/>
          <p:nvPr/>
        </p:nvSpPr>
        <p:spPr>
          <a:xfrm>
            <a:off x="5445204" y="3030379"/>
            <a:ext cx="2337078" cy="292060"/>
          </a:xfrm>
          <a:prstGeom prst="rect">
            <a:avLst/>
          </a:prstGeom>
          <a:noFill/>
          <a:ln/>
        </p:spPr>
        <p:txBody>
          <a:bodyPr wrap="none" lIns="0" tIns="0" rIns="0" bIns="0" rtlCol="0" anchor="t"/>
          <a:lstStyle/>
          <a:p>
            <a:pPr algn="ctr" indent="0" marL="0">
              <a:lnSpc>
                <a:spcPts val="2300"/>
              </a:lnSpc>
              <a:buNone/>
            </a:pPr>
            <a:r>
              <a:rPr lang="en-US" sz="1800" dirty="0">
                <a:solidFill>
                  <a:srgbClr val="FFE5E5"/>
                </a:solidFill>
                <a:latin typeface="Dela Gothic One" pitchFamily="34" charset="0"/>
                <a:ea typeface="Dela Gothic One" pitchFamily="34" charset="-122"/>
                <a:cs typeface="Dela Gothic One" pitchFamily="34" charset="-120"/>
              </a:rPr>
              <a:t>Value Creation</a:t>
            </a:r>
            <a:endParaRPr lang="en-US" sz="1800" dirty="0"/>
          </a:p>
        </p:txBody>
      </p:sp>
      <p:sp>
        <p:nvSpPr>
          <p:cNvPr id="9" name="Text 6"/>
          <p:cNvSpPr/>
          <p:nvPr/>
        </p:nvSpPr>
        <p:spPr>
          <a:xfrm>
            <a:off x="4705112" y="3429000"/>
            <a:ext cx="3817263" cy="1136809"/>
          </a:xfrm>
          <a:prstGeom prst="rect">
            <a:avLst/>
          </a:prstGeom>
          <a:noFill/>
          <a:ln/>
        </p:spPr>
        <p:txBody>
          <a:bodyPr wrap="square" lIns="0" tIns="0" rIns="0" bIns="0" rtlCol="0" anchor="t"/>
          <a:lstStyle/>
          <a:p>
            <a:pPr algn="ctr" indent="0" marL="0">
              <a:lnSpc>
                <a:spcPts val="2200"/>
              </a:lnSpc>
              <a:buNone/>
            </a:pPr>
            <a:r>
              <a:rPr lang="en-US" sz="1350" dirty="0">
                <a:solidFill>
                  <a:srgbClr val="FFE5E5"/>
                </a:solidFill>
                <a:latin typeface="DM Sans" pitchFamily="34" charset="0"/>
                <a:ea typeface="DM Sans" pitchFamily="34" charset="-122"/>
                <a:cs typeface="DM Sans" pitchFamily="34" charset="-120"/>
              </a:rPr>
              <a:t>AI solutions should be designed to generate tangible value for the organization, whether it's improving efficiency, enhancing customer experiences, or driving innovation.</a:t>
            </a:r>
            <a:endParaRPr lang="en-US" sz="1350" dirty="0"/>
          </a:p>
        </p:txBody>
      </p:sp>
      <p:sp>
        <p:nvSpPr>
          <p:cNvPr id="10" name="Text 7"/>
          <p:cNvSpPr/>
          <p:nvPr/>
        </p:nvSpPr>
        <p:spPr>
          <a:xfrm>
            <a:off x="621625" y="5187315"/>
            <a:ext cx="3817144" cy="586145"/>
          </a:xfrm>
          <a:prstGeom prst="rect">
            <a:avLst/>
          </a:prstGeom>
          <a:noFill/>
          <a:ln/>
        </p:spPr>
        <p:txBody>
          <a:bodyPr wrap="none" lIns="0" tIns="0" rIns="0" bIns="0" rtlCol="0" anchor="t"/>
          <a:lstStyle/>
          <a:p>
            <a:pPr algn="ctr" indent="0" marL="0">
              <a:lnSpc>
                <a:spcPts val="4600"/>
              </a:lnSpc>
              <a:buNone/>
            </a:pPr>
            <a:r>
              <a:rPr lang="en-US" sz="4600" dirty="0">
                <a:solidFill>
                  <a:srgbClr val="FFE5E5"/>
                </a:solidFill>
                <a:latin typeface="Dela Gothic One" pitchFamily="34" charset="0"/>
                <a:ea typeface="Dela Gothic One" pitchFamily="34" charset="-122"/>
                <a:cs typeface="Dela Gothic One" pitchFamily="34" charset="-120"/>
              </a:rPr>
              <a:t>3</a:t>
            </a:r>
            <a:endParaRPr lang="en-US" sz="4600" dirty="0"/>
          </a:p>
        </p:txBody>
      </p:sp>
      <p:sp>
        <p:nvSpPr>
          <p:cNvPr id="11" name="Text 8"/>
          <p:cNvSpPr/>
          <p:nvPr/>
        </p:nvSpPr>
        <p:spPr>
          <a:xfrm>
            <a:off x="1247537" y="5995273"/>
            <a:ext cx="2565202" cy="292060"/>
          </a:xfrm>
          <a:prstGeom prst="rect">
            <a:avLst/>
          </a:prstGeom>
          <a:noFill/>
          <a:ln/>
        </p:spPr>
        <p:txBody>
          <a:bodyPr wrap="none" lIns="0" tIns="0" rIns="0" bIns="0" rtlCol="0" anchor="t"/>
          <a:lstStyle/>
          <a:p>
            <a:pPr algn="ctr" indent="0" marL="0">
              <a:lnSpc>
                <a:spcPts val="2300"/>
              </a:lnSpc>
              <a:buNone/>
            </a:pPr>
            <a:r>
              <a:rPr lang="en-US" sz="1800" dirty="0">
                <a:solidFill>
                  <a:srgbClr val="FFE5E5"/>
                </a:solidFill>
                <a:latin typeface="Dela Gothic One" pitchFamily="34" charset="0"/>
                <a:ea typeface="Dela Gothic One" pitchFamily="34" charset="-122"/>
                <a:cs typeface="Dela Gothic One" pitchFamily="34" charset="-120"/>
              </a:rPr>
              <a:t>ROI Measurement</a:t>
            </a:r>
            <a:endParaRPr lang="en-US" sz="1800" dirty="0"/>
          </a:p>
        </p:txBody>
      </p:sp>
      <p:sp>
        <p:nvSpPr>
          <p:cNvPr id="12" name="Text 9"/>
          <p:cNvSpPr/>
          <p:nvPr/>
        </p:nvSpPr>
        <p:spPr>
          <a:xfrm>
            <a:off x="621625" y="6393894"/>
            <a:ext cx="3817144" cy="1136809"/>
          </a:xfrm>
          <a:prstGeom prst="rect">
            <a:avLst/>
          </a:prstGeom>
          <a:noFill/>
          <a:ln/>
        </p:spPr>
        <p:txBody>
          <a:bodyPr wrap="square" lIns="0" tIns="0" rIns="0" bIns="0" rtlCol="0" anchor="t"/>
          <a:lstStyle/>
          <a:p>
            <a:pPr algn="ctr" indent="0" marL="0">
              <a:lnSpc>
                <a:spcPts val="2200"/>
              </a:lnSpc>
              <a:buNone/>
            </a:pPr>
            <a:r>
              <a:rPr lang="en-US" sz="1350" dirty="0">
                <a:solidFill>
                  <a:srgbClr val="FFE5E5"/>
                </a:solidFill>
                <a:latin typeface="DM Sans" pitchFamily="34" charset="0"/>
                <a:ea typeface="DM Sans" pitchFamily="34" charset="-122"/>
                <a:cs typeface="DM Sans" pitchFamily="34" charset="-120"/>
              </a:rPr>
              <a:t>Leaders need to establish metrics and frameworks for measuring the return on investment of AI initiatives, demonstrating their impact on key performance indicators.</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20673" y="837605"/>
            <a:ext cx="7902654" cy="1166813"/>
          </a:xfrm>
          <a:prstGeom prst="rect">
            <a:avLst/>
          </a:prstGeom>
          <a:noFill/>
          <a:ln/>
        </p:spPr>
        <p:txBody>
          <a:bodyPr wrap="square" lIns="0" tIns="0" rIns="0" bIns="0" rtlCol="0" anchor="t"/>
          <a:lstStyle/>
          <a:p>
            <a:pPr indent="0" marL="0">
              <a:lnSpc>
                <a:spcPts val="4550"/>
              </a:lnSpc>
              <a:buNone/>
            </a:pPr>
            <a:r>
              <a:rPr lang="en-US" sz="3650" dirty="0">
                <a:solidFill>
                  <a:srgbClr val="FAEBEB"/>
                </a:solidFill>
                <a:latin typeface="Dela Gothic One" pitchFamily="34" charset="0"/>
                <a:ea typeface="Dela Gothic One" pitchFamily="34" charset="-122"/>
                <a:cs typeface="Dela Gothic One" pitchFamily="34" charset="-120"/>
              </a:rPr>
              <a:t>Fostering Collaborative AI Environments</a:t>
            </a:r>
            <a:endParaRPr lang="en-US" sz="3650" dirty="0"/>
          </a:p>
        </p:txBody>
      </p:sp>
      <p:pic>
        <p:nvPicPr>
          <p:cNvPr id="4" name="Image 1" descr="preencoded.png">    </p:cNvPr>
          <p:cNvPicPr>
            <a:picLocks noChangeAspect="1"/>
          </p:cNvPicPr>
          <p:nvPr/>
        </p:nvPicPr>
        <p:blipFill>
          <a:blip r:embed="rId2"/>
          <a:stretch>
            <a:fillRect/>
          </a:stretch>
        </p:blipFill>
        <p:spPr>
          <a:xfrm>
            <a:off x="620673" y="2270403"/>
            <a:ext cx="443270" cy="443270"/>
          </a:xfrm>
          <a:prstGeom prst="rect">
            <a:avLst/>
          </a:prstGeom>
        </p:spPr>
      </p:pic>
      <p:sp>
        <p:nvSpPr>
          <p:cNvPr id="5" name="Text 1"/>
          <p:cNvSpPr/>
          <p:nvPr/>
        </p:nvSpPr>
        <p:spPr>
          <a:xfrm>
            <a:off x="620673" y="2890957"/>
            <a:ext cx="3338274" cy="291703"/>
          </a:xfrm>
          <a:prstGeom prst="rect">
            <a:avLst/>
          </a:prstGeom>
          <a:noFill/>
          <a:ln/>
        </p:spPr>
        <p:txBody>
          <a:bodyPr wrap="none" lIns="0" tIns="0" rIns="0" bIns="0" rtlCol="0" anchor="t"/>
          <a:lstStyle/>
          <a:p>
            <a:pPr algn="l" indent="0" marL="0">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Cross-functional Teams</a:t>
            </a:r>
            <a:endParaRPr lang="en-US" sz="1800" dirty="0"/>
          </a:p>
        </p:txBody>
      </p:sp>
      <p:sp>
        <p:nvSpPr>
          <p:cNvPr id="6" name="Text 2"/>
          <p:cNvSpPr/>
          <p:nvPr/>
        </p:nvSpPr>
        <p:spPr>
          <a:xfrm>
            <a:off x="620673" y="3288983"/>
            <a:ext cx="3818334" cy="1418034"/>
          </a:xfrm>
          <a:prstGeom prst="rect">
            <a:avLst/>
          </a:prstGeom>
          <a:noFill/>
          <a:ln/>
        </p:spPr>
        <p:txBody>
          <a:bodyPr wrap="square" lIns="0" tIns="0" rIns="0" bIns="0" rtlCol="0" anchor="t"/>
          <a:lstStyle/>
          <a:p>
            <a:pPr algn="l" indent="0" marL="0">
              <a:lnSpc>
                <a:spcPts val="2200"/>
              </a:lnSpc>
              <a:buNone/>
            </a:pPr>
            <a:r>
              <a:rPr lang="en-US" sz="1350" dirty="0">
                <a:solidFill>
                  <a:srgbClr val="FFE5E5"/>
                </a:solidFill>
                <a:latin typeface="DM Sans" pitchFamily="34" charset="0"/>
                <a:ea typeface="DM Sans" pitchFamily="34" charset="-122"/>
                <a:cs typeface="DM Sans" pitchFamily="34" charset="-120"/>
              </a:rPr>
              <a:t>Creating teams that combine AI experts, data scientists, domain specialists, and business leaders fosters a collaborative environment that leverages diverse perspectives and expertise.</a:t>
            </a:r>
            <a:endParaRPr lang="en-US" sz="1350" dirty="0"/>
          </a:p>
        </p:txBody>
      </p:sp>
      <p:pic>
        <p:nvPicPr>
          <p:cNvPr id="7" name="Image 2" descr="preencoded.png">    </p:cNvPr>
          <p:cNvPicPr>
            <a:picLocks noChangeAspect="1"/>
          </p:cNvPicPr>
          <p:nvPr/>
        </p:nvPicPr>
        <p:blipFill>
          <a:blip r:embed="rId3"/>
          <a:stretch>
            <a:fillRect/>
          </a:stretch>
        </p:blipFill>
        <p:spPr>
          <a:xfrm>
            <a:off x="4704993" y="2270403"/>
            <a:ext cx="443270" cy="443270"/>
          </a:xfrm>
          <a:prstGeom prst="rect">
            <a:avLst/>
          </a:prstGeom>
        </p:spPr>
      </p:pic>
      <p:sp>
        <p:nvSpPr>
          <p:cNvPr id="8" name="Text 3"/>
          <p:cNvSpPr/>
          <p:nvPr/>
        </p:nvSpPr>
        <p:spPr>
          <a:xfrm>
            <a:off x="4704993" y="2890957"/>
            <a:ext cx="2957155" cy="291703"/>
          </a:xfrm>
          <a:prstGeom prst="rect">
            <a:avLst/>
          </a:prstGeom>
          <a:noFill/>
          <a:ln/>
        </p:spPr>
        <p:txBody>
          <a:bodyPr wrap="none" lIns="0" tIns="0" rIns="0" bIns="0" rtlCol="0" anchor="t"/>
          <a:lstStyle/>
          <a:p>
            <a:pPr algn="l" indent="0" marL="0">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Open Communication</a:t>
            </a:r>
            <a:endParaRPr lang="en-US" sz="1800" dirty="0"/>
          </a:p>
        </p:txBody>
      </p:sp>
      <p:sp>
        <p:nvSpPr>
          <p:cNvPr id="9" name="Text 4"/>
          <p:cNvSpPr/>
          <p:nvPr/>
        </p:nvSpPr>
        <p:spPr>
          <a:xfrm>
            <a:off x="4704993" y="3288983"/>
            <a:ext cx="3818334" cy="1418034"/>
          </a:xfrm>
          <a:prstGeom prst="rect">
            <a:avLst/>
          </a:prstGeom>
          <a:noFill/>
          <a:ln/>
        </p:spPr>
        <p:txBody>
          <a:bodyPr wrap="square" lIns="0" tIns="0" rIns="0" bIns="0" rtlCol="0" anchor="t"/>
          <a:lstStyle/>
          <a:p>
            <a:pPr algn="l" indent="0" marL="0">
              <a:lnSpc>
                <a:spcPts val="2200"/>
              </a:lnSpc>
              <a:buNone/>
            </a:pPr>
            <a:r>
              <a:rPr lang="en-US" sz="1350" dirty="0">
                <a:solidFill>
                  <a:srgbClr val="FFE5E5"/>
                </a:solidFill>
                <a:latin typeface="DM Sans" pitchFamily="34" charset="0"/>
                <a:ea typeface="DM Sans" pitchFamily="34" charset="-122"/>
                <a:cs typeface="DM Sans" pitchFamily="34" charset="-120"/>
              </a:rPr>
              <a:t>Encouraging open communication channels and regular knowledge sharing within AI teams promotes a culture of collaboration and learning, ensuring that everyone is aligned on goals and progress.</a:t>
            </a:r>
            <a:endParaRPr lang="en-US" sz="1350" dirty="0"/>
          </a:p>
        </p:txBody>
      </p:sp>
      <p:pic>
        <p:nvPicPr>
          <p:cNvPr id="10" name="Image 3" descr="preencoded.png">    </p:cNvPr>
          <p:cNvPicPr>
            <a:picLocks noChangeAspect="1"/>
          </p:cNvPicPr>
          <p:nvPr/>
        </p:nvPicPr>
        <p:blipFill>
          <a:blip r:embed="rId4"/>
          <a:stretch>
            <a:fillRect/>
          </a:stretch>
        </p:blipFill>
        <p:spPr>
          <a:xfrm>
            <a:off x="620673" y="5238988"/>
            <a:ext cx="443270" cy="443270"/>
          </a:xfrm>
          <a:prstGeom prst="rect">
            <a:avLst/>
          </a:prstGeom>
        </p:spPr>
      </p:pic>
      <p:sp>
        <p:nvSpPr>
          <p:cNvPr id="11" name="Text 5"/>
          <p:cNvSpPr/>
          <p:nvPr/>
        </p:nvSpPr>
        <p:spPr>
          <a:xfrm>
            <a:off x="620673" y="5859542"/>
            <a:ext cx="2333387" cy="291703"/>
          </a:xfrm>
          <a:prstGeom prst="rect">
            <a:avLst/>
          </a:prstGeom>
          <a:noFill/>
          <a:ln/>
        </p:spPr>
        <p:txBody>
          <a:bodyPr wrap="none" lIns="0" tIns="0" rIns="0" bIns="0" rtlCol="0" anchor="t"/>
          <a:lstStyle/>
          <a:p>
            <a:pPr algn="l" indent="0" marL="0">
              <a:lnSpc>
                <a:spcPts val="2250"/>
              </a:lnSpc>
              <a:buNone/>
            </a:pPr>
            <a:r>
              <a:rPr lang="en-US" sz="1800" dirty="0">
                <a:solidFill>
                  <a:srgbClr val="FFE5E5"/>
                </a:solidFill>
                <a:latin typeface="Dela Gothic One" pitchFamily="34" charset="0"/>
                <a:ea typeface="Dela Gothic One" pitchFamily="34" charset="-122"/>
                <a:cs typeface="Dela Gothic One" pitchFamily="34" charset="-120"/>
              </a:rPr>
              <a:t>Innovation Hubs</a:t>
            </a:r>
            <a:endParaRPr lang="en-US" sz="1800" dirty="0"/>
          </a:p>
        </p:txBody>
      </p:sp>
      <p:sp>
        <p:nvSpPr>
          <p:cNvPr id="12" name="Text 6"/>
          <p:cNvSpPr/>
          <p:nvPr/>
        </p:nvSpPr>
        <p:spPr>
          <a:xfrm>
            <a:off x="620673" y="6257568"/>
            <a:ext cx="3818334" cy="1134427"/>
          </a:xfrm>
          <a:prstGeom prst="rect">
            <a:avLst/>
          </a:prstGeom>
          <a:noFill/>
          <a:ln/>
        </p:spPr>
        <p:txBody>
          <a:bodyPr wrap="square" lIns="0" tIns="0" rIns="0" bIns="0" rtlCol="0" anchor="t"/>
          <a:lstStyle/>
          <a:p>
            <a:pPr algn="l" indent="0" marL="0">
              <a:lnSpc>
                <a:spcPts val="2200"/>
              </a:lnSpc>
              <a:buNone/>
            </a:pPr>
            <a:r>
              <a:rPr lang="en-US" sz="1350" dirty="0">
                <a:solidFill>
                  <a:srgbClr val="FFE5E5"/>
                </a:solidFill>
                <a:latin typeface="DM Sans" pitchFamily="34" charset="0"/>
                <a:ea typeface="DM Sans" pitchFamily="34" charset="-122"/>
                <a:cs typeface="DM Sans" pitchFamily="34" charset="-120"/>
              </a:rPr>
              <a:t>Establishing innovation hubs or labs where AI teams can experiment, prototype, and develop new solutions fosters a culture of continuous learning and experimentation.</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32433" y="864751"/>
            <a:ext cx="7851934" cy="1214438"/>
          </a:xfrm>
          <a:prstGeom prst="rect">
            <a:avLst/>
          </a:prstGeom>
          <a:noFill/>
          <a:ln/>
        </p:spPr>
        <p:txBody>
          <a:bodyPr wrap="square" lIns="0" tIns="0" rIns="0" bIns="0" rtlCol="0" anchor="t"/>
          <a:lstStyle/>
          <a:p>
            <a:pPr indent="0" marL="0">
              <a:lnSpc>
                <a:spcPts val="4750"/>
              </a:lnSpc>
              <a:buNone/>
            </a:pPr>
            <a:r>
              <a:rPr lang="en-US" sz="3800" dirty="0">
                <a:solidFill>
                  <a:srgbClr val="FAEBEB"/>
                </a:solidFill>
                <a:latin typeface="Dela Gothic One" pitchFamily="34" charset="0"/>
                <a:ea typeface="Dela Gothic One" pitchFamily="34" charset="-122"/>
                <a:cs typeface="Dela Gothic One" pitchFamily="34" charset="-120"/>
              </a:rPr>
              <a:t>Upskilling and Reskilling the Workforce</a:t>
            </a:r>
            <a:endParaRPr lang="en-US" sz="3800" dirty="0"/>
          </a:p>
        </p:txBody>
      </p:sp>
      <p:pic>
        <p:nvPicPr>
          <p:cNvPr id="4" name="Image 1" descr="preencoded.png">    </p:cNvPr>
          <p:cNvPicPr>
            <a:picLocks noChangeAspect="1"/>
          </p:cNvPicPr>
          <p:nvPr/>
        </p:nvPicPr>
        <p:blipFill>
          <a:blip r:embed="rId2"/>
          <a:stretch>
            <a:fillRect/>
          </a:stretch>
        </p:blipFill>
        <p:spPr>
          <a:xfrm>
            <a:off x="6132433" y="2356009"/>
            <a:ext cx="922972" cy="1669613"/>
          </a:xfrm>
          <a:prstGeom prst="rect">
            <a:avLst/>
          </a:prstGeom>
        </p:spPr>
      </p:pic>
      <p:sp>
        <p:nvSpPr>
          <p:cNvPr id="5" name="Text 1"/>
          <p:cNvSpPr/>
          <p:nvPr/>
        </p:nvSpPr>
        <p:spPr>
          <a:xfrm>
            <a:off x="7332226" y="2540556"/>
            <a:ext cx="2721054" cy="303609"/>
          </a:xfrm>
          <a:prstGeom prst="rect">
            <a:avLst/>
          </a:prstGeom>
          <a:noFill/>
          <a:ln/>
        </p:spPr>
        <p:txBody>
          <a:bodyPr wrap="none" lIns="0" tIns="0" rIns="0" bIns="0" rtlCol="0" anchor="t"/>
          <a:lstStyle/>
          <a:p>
            <a:pPr algn="l" indent="0" marL="0">
              <a:lnSpc>
                <a:spcPts val="2350"/>
              </a:lnSpc>
              <a:buNone/>
            </a:pPr>
            <a:r>
              <a:rPr lang="en-US" sz="1900" dirty="0">
                <a:solidFill>
                  <a:srgbClr val="FFE5E5"/>
                </a:solidFill>
                <a:latin typeface="Dela Gothic One" pitchFamily="34" charset="0"/>
                <a:ea typeface="Dela Gothic One" pitchFamily="34" charset="-122"/>
                <a:cs typeface="Dela Gothic One" pitchFamily="34" charset="-120"/>
              </a:rPr>
              <a:t>Training Programs</a:t>
            </a:r>
            <a:endParaRPr lang="en-US" sz="1900" dirty="0"/>
          </a:p>
        </p:txBody>
      </p:sp>
      <p:sp>
        <p:nvSpPr>
          <p:cNvPr id="6" name="Text 2"/>
          <p:cNvSpPr/>
          <p:nvPr/>
        </p:nvSpPr>
        <p:spPr>
          <a:xfrm>
            <a:off x="7332226" y="2954893"/>
            <a:ext cx="6652141" cy="886182"/>
          </a:xfrm>
          <a:prstGeom prst="rect">
            <a:avLst/>
          </a:prstGeom>
          <a:noFill/>
          <a:ln/>
        </p:spPr>
        <p:txBody>
          <a:bodyPr wrap="square" lIns="0" tIns="0" rIns="0" bIns="0" rtlCol="0" anchor="t"/>
          <a:lstStyle/>
          <a:p>
            <a:pPr algn="l" indent="0" marL="0">
              <a:lnSpc>
                <a:spcPts val="2300"/>
              </a:lnSpc>
              <a:buNone/>
            </a:pPr>
            <a:r>
              <a:rPr lang="en-US" sz="1450" dirty="0">
                <a:solidFill>
                  <a:srgbClr val="FFE5E5"/>
                </a:solidFill>
                <a:latin typeface="DM Sans" pitchFamily="34" charset="0"/>
                <a:ea typeface="DM Sans" pitchFamily="34" charset="-122"/>
                <a:cs typeface="DM Sans" pitchFamily="34" charset="-120"/>
              </a:rPr>
              <a:t>Investing in comprehensive training programs for employees, covering AI fundamentals, data analysis, and ethical considerations, equips them with the skills necessary to thrive in an AI-powered world.</a:t>
            </a:r>
            <a:endParaRPr lang="en-US" sz="1450" dirty="0"/>
          </a:p>
        </p:txBody>
      </p:sp>
      <p:pic>
        <p:nvPicPr>
          <p:cNvPr id="7" name="Image 2" descr="preencoded.png">    </p:cNvPr>
          <p:cNvPicPr>
            <a:picLocks noChangeAspect="1"/>
          </p:cNvPicPr>
          <p:nvPr/>
        </p:nvPicPr>
        <p:blipFill>
          <a:blip r:embed="rId3"/>
          <a:stretch>
            <a:fillRect/>
          </a:stretch>
        </p:blipFill>
        <p:spPr>
          <a:xfrm>
            <a:off x="6132433" y="4025622"/>
            <a:ext cx="922972" cy="1669613"/>
          </a:xfrm>
          <a:prstGeom prst="rect">
            <a:avLst/>
          </a:prstGeom>
        </p:spPr>
      </p:pic>
      <p:sp>
        <p:nvSpPr>
          <p:cNvPr id="8" name="Text 3"/>
          <p:cNvSpPr/>
          <p:nvPr/>
        </p:nvSpPr>
        <p:spPr>
          <a:xfrm>
            <a:off x="7332226" y="4210169"/>
            <a:ext cx="2428994" cy="303609"/>
          </a:xfrm>
          <a:prstGeom prst="rect">
            <a:avLst/>
          </a:prstGeom>
          <a:noFill/>
          <a:ln/>
        </p:spPr>
        <p:txBody>
          <a:bodyPr wrap="none" lIns="0" tIns="0" rIns="0" bIns="0" rtlCol="0" anchor="t"/>
          <a:lstStyle/>
          <a:p>
            <a:pPr algn="l" indent="0" marL="0">
              <a:lnSpc>
                <a:spcPts val="2350"/>
              </a:lnSpc>
              <a:buNone/>
            </a:pPr>
            <a:r>
              <a:rPr lang="en-US" sz="1900" dirty="0">
                <a:solidFill>
                  <a:srgbClr val="FFE5E5"/>
                </a:solidFill>
                <a:latin typeface="Dela Gothic One" pitchFamily="34" charset="0"/>
                <a:ea typeface="Dela Gothic One" pitchFamily="34" charset="-122"/>
                <a:cs typeface="Dela Gothic One" pitchFamily="34" charset="-120"/>
              </a:rPr>
              <a:t>Mentorship</a:t>
            </a:r>
            <a:endParaRPr lang="en-US" sz="1900" dirty="0"/>
          </a:p>
        </p:txBody>
      </p:sp>
      <p:sp>
        <p:nvSpPr>
          <p:cNvPr id="9" name="Text 4"/>
          <p:cNvSpPr/>
          <p:nvPr/>
        </p:nvSpPr>
        <p:spPr>
          <a:xfrm>
            <a:off x="7332226" y="4624507"/>
            <a:ext cx="6652141" cy="886182"/>
          </a:xfrm>
          <a:prstGeom prst="rect">
            <a:avLst/>
          </a:prstGeom>
          <a:noFill/>
          <a:ln/>
        </p:spPr>
        <p:txBody>
          <a:bodyPr wrap="square" lIns="0" tIns="0" rIns="0" bIns="0" rtlCol="0" anchor="t"/>
          <a:lstStyle/>
          <a:p>
            <a:pPr algn="l" indent="0" marL="0">
              <a:lnSpc>
                <a:spcPts val="2300"/>
              </a:lnSpc>
              <a:buNone/>
            </a:pPr>
            <a:r>
              <a:rPr lang="en-US" sz="1450" dirty="0">
                <a:solidFill>
                  <a:srgbClr val="FFE5E5"/>
                </a:solidFill>
                <a:latin typeface="DM Sans" pitchFamily="34" charset="0"/>
                <a:ea typeface="DM Sans" pitchFamily="34" charset="-122"/>
                <a:cs typeface="DM Sans" pitchFamily="34" charset="-120"/>
              </a:rPr>
              <a:t>Pairing employees with AI experts or mentors provides hands-on guidance and support, accelerating their learning journey and fostering a sense of community within the AI ecosystem.</a:t>
            </a:r>
            <a:endParaRPr lang="en-US" sz="1450" dirty="0"/>
          </a:p>
        </p:txBody>
      </p:sp>
      <p:pic>
        <p:nvPicPr>
          <p:cNvPr id="10" name="Image 3" descr="preencoded.png">    </p:cNvPr>
          <p:cNvPicPr>
            <a:picLocks noChangeAspect="1"/>
          </p:cNvPicPr>
          <p:nvPr/>
        </p:nvPicPr>
        <p:blipFill>
          <a:blip r:embed="rId4"/>
          <a:stretch>
            <a:fillRect/>
          </a:stretch>
        </p:blipFill>
        <p:spPr>
          <a:xfrm>
            <a:off x="6132433" y="5695236"/>
            <a:ext cx="922972" cy="1669613"/>
          </a:xfrm>
          <a:prstGeom prst="rect">
            <a:avLst/>
          </a:prstGeom>
        </p:spPr>
      </p:pic>
      <p:sp>
        <p:nvSpPr>
          <p:cNvPr id="11" name="Text 5"/>
          <p:cNvSpPr/>
          <p:nvPr/>
        </p:nvSpPr>
        <p:spPr>
          <a:xfrm>
            <a:off x="7332226" y="5879782"/>
            <a:ext cx="2979777" cy="303609"/>
          </a:xfrm>
          <a:prstGeom prst="rect">
            <a:avLst/>
          </a:prstGeom>
          <a:noFill/>
          <a:ln/>
        </p:spPr>
        <p:txBody>
          <a:bodyPr wrap="none" lIns="0" tIns="0" rIns="0" bIns="0" rtlCol="0" anchor="t"/>
          <a:lstStyle/>
          <a:p>
            <a:pPr algn="l" indent="0" marL="0">
              <a:lnSpc>
                <a:spcPts val="2350"/>
              </a:lnSpc>
              <a:buNone/>
            </a:pPr>
            <a:r>
              <a:rPr lang="en-US" sz="1900" dirty="0">
                <a:solidFill>
                  <a:srgbClr val="FFE5E5"/>
                </a:solidFill>
                <a:latin typeface="Dela Gothic One" pitchFamily="34" charset="0"/>
                <a:ea typeface="Dela Gothic One" pitchFamily="34" charset="-122"/>
                <a:cs typeface="Dela Gothic One" pitchFamily="34" charset="-120"/>
              </a:rPr>
              <a:t>Continuous Learning</a:t>
            </a:r>
            <a:endParaRPr lang="en-US" sz="1900" dirty="0"/>
          </a:p>
        </p:txBody>
      </p:sp>
      <p:sp>
        <p:nvSpPr>
          <p:cNvPr id="12" name="Text 6"/>
          <p:cNvSpPr/>
          <p:nvPr/>
        </p:nvSpPr>
        <p:spPr>
          <a:xfrm>
            <a:off x="7332226" y="6294120"/>
            <a:ext cx="6652141" cy="886182"/>
          </a:xfrm>
          <a:prstGeom prst="rect">
            <a:avLst/>
          </a:prstGeom>
          <a:noFill/>
          <a:ln/>
        </p:spPr>
        <p:txBody>
          <a:bodyPr wrap="square" lIns="0" tIns="0" rIns="0" bIns="0" rtlCol="0" anchor="t"/>
          <a:lstStyle/>
          <a:p>
            <a:pPr algn="l" indent="0" marL="0">
              <a:lnSpc>
                <a:spcPts val="2300"/>
              </a:lnSpc>
              <a:buNone/>
            </a:pPr>
            <a:r>
              <a:rPr lang="en-US" sz="1450" dirty="0">
                <a:solidFill>
                  <a:srgbClr val="FFE5E5"/>
                </a:solidFill>
                <a:latin typeface="DM Sans" pitchFamily="34" charset="0"/>
                <a:ea typeface="DM Sans" pitchFamily="34" charset="-122"/>
                <a:cs typeface="DM Sans" pitchFamily="34" charset="-120"/>
              </a:rPr>
              <a:t>Encouraging a culture of continuous learning through online courses, workshops, and conferences ensures that employees stay current with the latest AI advancements and best practices.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667941"/>
            <a:ext cx="7627382" cy="1425416"/>
          </a:xfrm>
          <a:prstGeom prst="rect">
            <a:avLst/>
          </a:prstGeom>
          <a:noFill/>
          <a:ln/>
        </p:spPr>
        <p:txBody>
          <a:bodyPr wrap="square" lIns="0" tIns="0" rIns="0" bIns="0" rtlCol="0" anchor="t"/>
          <a:lstStyle/>
          <a:p>
            <a:pPr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Addressing Ethical Considerations in AI</a:t>
            </a:r>
            <a:endParaRPr lang="en-US" sz="4450" dirty="0"/>
          </a:p>
        </p:txBody>
      </p:sp>
      <p:sp>
        <p:nvSpPr>
          <p:cNvPr id="4" name="Shape 1"/>
          <p:cNvSpPr/>
          <p:nvPr/>
        </p:nvSpPr>
        <p:spPr>
          <a:xfrm>
            <a:off x="758309" y="2661999"/>
            <a:ext cx="487442" cy="487442"/>
          </a:xfrm>
          <a:prstGeom prst="roundRect">
            <a:avLst>
              <a:gd name="adj" fmla="val 18669"/>
            </a:avLst>
          </a:prstGeom>
          <a:solidFill>
            <a:srgbClr val="740B0B"/>
          </a:solidFill>
          <a:ln w="7620">
            <a:solidFill>
              <a:srgbClr val="8D2424"/>
            </a:solidFill>
            <a:prstDash val="solid"/>
          </a:ln>
        </p:spPr>
      </p:sp>
      <p:sp>
        <p:nvSpPr>
          <p:cNvPr id="5" name="Text 2"/>
          <p:cNvSpPr/>
          <p:nvPr/>
        </p:nvSpPr>
        <p:spPr>
          <a:xfrm>
            <a:off x="901422" y="2734628"/>
            <a:ext cx="201097" cy="342067"/>
          </a:xfrm>
          <a:prstGeom prst="rect">
            <a:avLst/>
          </a:prstGeom>
          <a:noFill/>
          <a:ln/>
        </p:spPr>
        <p:txBody>
          <a:bodyPr wrap="none" lIns="0" tIns="0" rIns="0" bIns="0" rtlCol="0" anchor="t"/>
          <a:lstStyle/>
          <a:p>
            <a:pPr algn="ctr" indent="0" marL="0">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1</a:t>
            </a:r>
            <a:endParaRPr lang="en-US" sz="2650" dirty="0"/>
          </a:p>
        </p:txBody>
      </p:sp>
      <p:sp>
        <p:nvSpPr>
          <p:cNvPr id="6" name="Text 3"/>
          <p:cNvSpPr/>
          <p:nvPr/>
        </p:nvSpPr>
        <p:spPr>
          <a:xfrm>
            <a:off x="1462326" y="2661999"/>
            <a:ext cx="2850713" cy="356235"/>
          </a:xfrm>
          <a:prstGeom prst="rect">
            <a:avLst/>
          </a:prstGeom>
          <a:noFill/>
          <a:ln/>
        </p:spPr>
        <p:txBody>
          <a:bodyPr wrap="none" lIns="0" tIns="0" rIns="0" bIns="0" rtlCol="0" anchor="t"/>
          <a:lstStyle/>
          <a:p>
            <a:pPr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Transparency</a:t>
            </a:r>
            <a:endParaRPr lang="en-US" sz="2200" dirty="0"/>
          </a:p>
        </p:txBody>
      </p:sp>
      <p:sp>
        <p:nvSpPr>
          <p:cNvPr id="7" name="Text 4"/>
          <p:cNvSpPr/>
          <p:nvPr/>
        </p:nvSpPr>
        <p:spPr>
          <a:xfrm>
            <a:off x="1462326" y="3148132"/>
            <a:ext cx="3001447" cy="242697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Ensuring transparency in AI algorithms, data usage, and decision-making processes is crucial for building trust and addressing concerns about bias, discrimination, and accountability.</a:t>
            </a:r>
            <a:endParaRPr lang="en-US" sz="1700" dirty="0"/>
          </a:p>
        </p:txBody>
      </p:sp>
      <p:sp>
        <p:nvSpPr>
          <p:cNvPr id="8" name="Shape 5"/>
          <p:cNvSpPr/>
          <p:nvPr/>
        </p:nvSpPr>
        <p:spPr>
          <a:xfrm>
            <a:off x="4680347" y="2661999"/>
            <a:ext cx="487442" cy="487442"/>
          </a:xfrm>
          <a:prstGeom prst="roundRect">
            <a:avLst>
              <a:gd name="adj" fmla="val 18669"/>
            </a:avLst>
          </a:prstGeom>
          <a:solidFill>
            <a:srgbClr val="740B0B"/>
          </a:solidFill>
          <a:ln w="7620">
            <a:solidFill>
              <a:srgbClr val="8D2424"/>
            </a:solidFill>
            <a:prstDash val="solid"/>
          </a:ln>
        </p:spPr>
      </p:sp>
      <p:sp>
        <p:nvSpPr>
          <p:cNvPr id="9" name="Text 6"/>
          <p:cNvSpPr/>
          <p:nvPr/>
        </p:nvSpPr>
        <p:spPr>
          <a:xfrm>
            <a:off x="4781193" y="2734628"/>
            <a:ext cx="285631" cy="342067"/>
          </a:xfrm>
          <a:prstGeom prst="rect">
            <a:avLst/>
          </a:prstGeom>
          <a:noFill/>
          <a:ln/>
        </p:spPr>
        <p:txBody>
          <a:bodyPr wrap="none" lIns="0" tIns="0" rIns="0" bIns="0" rtlCol="0" anchor="t"/>
          <a:lstStyle/>
          <a:p>
            <a:pPr algn="ctr" indent="0" marL="0">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2</a:t>
            </a:r>
            <a:endParaRPr lang="en-US" sz="2650" dirty="0"/>
          </a:p>
        </p:txBody>
      </p:sp>
      <p:sp>
        <p:nvSpPr>
          <p:cNvPr id="10" name="Text 7"/>
          <p:cNvSpPr/>
          <p:nvPr/>
        </p:nvSpPr>
        <p:spPr>
          <a:xfrm>
            <a:off x="5384363" y="2661999"/>
            <a:ext cx="2850713" cy="356235"/>
          </a:xfrm>
          <a:prstGeom prst="rect">
            <a:avLst/>
          </a:prstGeom>
          <a:noFill/>
          <a:ln/>
        </p:spPr>
        <p:txBody>
          <a:bodyPr wrap="none" lIns="0" tIns="0" rIns="0" bIns="0" rtlCol="0" anchor="t"/>
          <a:lstStyle/>
          <a:p>
            <a:pPr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Privacy</a:t>
            </a:r>
            <a:endParaRPr lang="en-US" sz="2200" dirty="0"/>
          </a:p>
        </p:txBody>
      </p:sp>
      <p:sp>
        <p:nvSpPr>
          <p:cNvPr id="11" name="Text 8"/>
          <p:cNvSpPr/>
          <p:nvPr/>
        </p:nvSpPr>
        <p:spPr>
          <a:xfrm>
            <a:off x="5384363" y="3148132"/>
            <a:ext cx="3001447" cy="208026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Protecting user privacy and implementing robust data security measures are essential for ensuring responsible AI adoption and maintaining public trust.</a:t>
            </a:r>
            <a:endParaRPr lang="en-US" sz="1700" dirty="0"/>
          </a:p>
        </p:txBody>
      </p:sp>
      <p:sp>
        <p:nvSpPr>
          <p:cNvPr id="12" name="Shape 9"/>
          <p:cNvSpPr/>
          <p:nvPr/>
        </p:nvSpPr>
        <p:spPr>
          <a:xfrm>
            <a:off x="758309" y="6035397"/>
            <a:ext cx="487442" cy="487442"/>
          </a:xfrm>
          <a:prstGeom prst="roundRect">
            <a:avLst>
              <a:gd name="adj" fmla="val 18669"/>
            </a:avLst>
          </a:prstGeom>
          <a:solidFill>
            <a:srgbClr val="740B0B"/>
          </a:solidFill>
          <a:ln w="7620">
            <a:solidFill>
              <a:srgbClr val="8D2424"/>
            </a:solidFill>
            <a:prstDash val="solid"/>
          </a:ln>
        </p:spPr>
      </p:sp>
      <p:sp>
        <p:nvSpPr>
          <p:cNvPr id="13" name="Text 10"/>
          <p:cNvSpPr/>
          <p:nvPr/>
        </p:nvSpPr>
        <p:spPr>
          <a:xfrm>
            <a:off x="851297" y="6108025"/>
            <a:ext cx="301347" cy="342067"/>
          </a:xfrm>
          <a:prstGeom prst="rect">
            <a:avLst/>
          </a:prstGeom>
          <a:noFill/>
          <a:ln/>
        </p:spPr>
        <p:txBody>
          <a:bodyPr wrap="none" lIns="0" tIns="0" rIns="0" bIns="0" rtlCol="0" anchor="t"/>
          <a:lstStyle/>
          <a:p>
            <a:pPr algn="ctr" indent="0" marL="0">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3</a:t>
            </a:r>
            <a:endParaRPr lang="en-US" sz="2650" dirty="0"/>
          </a:p>
        </p:txBody>
      </p:sp>
      <p:sp>
        <p:nvSpPr>
          <p:cNvPr id="14" name="Text 11"/>
          <p:cNvSpPr/>
          <p:nvPr/>
        </p:nvSpPr>
        <p:spPr>
          <a:xfrm>
            <a:off x="1462326" y="6035397"/>
            <a:ext cx="2850713" cy="356235"/>
          </a:xfrm>
          <a:prstGeom prst="rect">
            <a:avLst/>
          </a:prstGeom>
          <a:noFill/>
          <a:ln/>
        </p:spPr>
        <p:txBody>
          <a:bodyPr wrap="none" lIns="0" tIns="0" rIns="0" bIns="0" rtlCol="0" anchor="t"/>
          <a:lstStyle/>
          <a:p>
            <a:pPr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Fairness</a:t>
            </a:r>
            <a:endParaRPr lang="en-US" sz="2200" dirty="0"/>
          </a:p>
        </p:txBody>
      </p:sp>
      <p:sp>
        <p:nvSpPr>
          <p:cNvPr id="15" name="Text 12"/>
          <p:cNvSpPr/>
          <p:nvPr/>
        </p:nvSpPr>
        <p:spPr>
          <a:xfrm>
            <a:off x="1462326" y="6521529"/>
            <a:ext cx="6923365" cy="1040130"/>
          </a:xfrm>
          <a:prstGeom prst="rect">
            <a:avLst/>
          </a:prstGeom>
          <a:noFill/>
          <a:ln/>
        </p:spPr>
        <p:txBody>
          <a:bodyPr wrap="square" lIns="0" tIns="0" rIns="0" bIns="0" rtlCol="0" anchor="t"/>
          <a:lstStyle/>
          <a:p>
            <a:pPr indent="0" marL="0">
              <a:lnSpc>
                <a:spcPts val="2700"/>
              </a:lnSpc>
              <a:buNone/>
            </a:pPr>
            <a:r>
              <a:rPr lang="en-US" sz="1700" dirty="0">
                <a:solidFill>
                  <a:srgbClr val="FFE5E5"/>
                </a:solidFill>
                <a:latin typeface="DM Sans" pitchFamily="34" charset="0"/>
                <a:ea typeface="DM Sans" pitchFamily="34" charset="-122"/>
                <a:cs typeface="DM Sans" pitchFamily="34" charset="-120"/>
              </a:rPr>
              <a:t>Mitigating bias and ensuring fairness in AI systems is critical to prevent discrimination and promote equitable outcomes for all users.</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49975" y="589240"/>
            <a:ext cx="12650629" cy="704850"/>
          </a:xfrm>
          <a:prstGeom prst="rect">
            <a:avLst/>
          </a:prstGeom>
          <a:noFill/>
          <a:ln/>
        </p:spPr>
        <p:txBody>
          <a:bodyPr wrap="none" lIns="0" tIns="0" rIns="0" bIns="0" rtlCol="0" anchor="t"/>
          <a:lstStyle/>
          <a:p>
            <a:pPr indent="0" marL="0">
              <a:lnSpc>
                <a:spcPts val="5550"/>
              </a:lnSpc>
              <a:buNone/>
            </a:pPr>
            <a:r>
              <a:rPr lang="en-US" sz="4400" dirty="0">
                <a:solidFill>
                  <a:srgbClr val="FAEBEB"/>
                </a:solidFill>
                <a:latin typeface="Dela Gothic One" pitchFamily="34" charset="0"/>
                <a:ea typeface="Dela Gothic One" pitchFamily="34" charset="-122"/>
                <a:cs typeface="Dela Gothic One" pitchFamily="34" charset="-120"/>
              </a:rPr>
              <a:t>Measuring and Evaluating AI Success</a:t>
            </a:r>
            <a:endParaRPr lang="en-US" sz="4400" dirty="0"/>
          </a:p>
        </p:txBody>
      </p:sp>
      <p:pic>
        <p:nvPicPr>
          <p:cNvPr id="3" name="Image 0" descr="preencoded.png">    </p:cNvPr>
          <p:cNvPicPr>
            <a:picLocks noChangeAspect="1"/>
          </p:cNvPicPr>
          <p:nvPr/>
        </p:nvPicPr>
        <p:blipFill>
          <a:blip r:embed="rId1"/>
          <a:stretch>
            <a:fillRect/>
          </a:stretch>
        </p:blipFill>
        <p:spPr>
          <a:xfrm>
            <a:off x="2949297" y="1722596"/>
            <a:ext cx="2166461" cy="1937980"/>
          </a:xfrm>
          <a:prstGeom prst="rect">
            <a:avLst/>
          </a:prstGeom>
        </p:spPr>
      </p:pic>
      <p:sp>
        <p:nvSpPr>
          <p:cNvPr id="4" name="Text 1"/>
          <p:cNvSpPr/>
          <p:nvPr/>
        </p:nvSpPr>
        <p:spPr>
          <a:xfrm>
            <a:off x="3953708" y="2735699"/>
            <a:ext cx="157520" cy="428625"/>
          </a:xfrm>
          <a:prstGeom prst="rect">
            <a:avLst/>
          </a:prstGeom>
          <a:noFill/>
          <a:ln/>
        </p:spPr>
        <p:txBody>
          <a:bodyPr wrap="none" lIns="0" tIns="0" rIns="0" bIns="0" rtlCol="0" anchor="t"/>
          <a:lstStyle/>
          <a:p>
            <a:pPr algn="ctr" indent="0" marL="0">
              <a:lnSpc>
                <a:spcPts val="3350"/>
              </a:lnSpc>
              <a:buNone/>
            </a:pPr>
            <a:r>
              <a:rPr lang="en-US" sz="2100" dirty="0">
                <a:solidFill>
                  <a:srgbClr val="FFE5E5"/>
                </a:solidFill>
                <a:latin typeface="Dela Gothic One" pitchFamily="34" charset="0"/>
                <a:ea typeface="Dela Gothic One" pitchFamily="34" charset="-122"/>
                <a:cs typeface="Dela Gothic One" pitchFamily="34" charset="-120"/>
              </a:rPr>
              <a:t>1</a:t>
            </a:r>
            <a:endParaRPr lang="en-US" sz="2100" dirty="0"/>
          </a:p>
        </p:txBody>
      </p:sp>
      <p:sp>
        <p:nvSpPr>
          <p:cNvPr id="5" name="Text 2"/>
          <p:cNvSpPr/>
          <p:nvPr/>
        </p:nvSpPr>
        <p:spPr>
          <a:xfrm>
            <a:off x="5329952" y="1936790"/>
            <a:ext cx="2819400" cy="352425"/>
          </a:xfrm>
          <a:prstGeom prst="rect">
            <a:avLst/>
          </a:prstGeom>
          <a:noFill/>
          <a:ln/>
        </p:spPr>
        <p:txBody>
          <a:bodyPr wrap="none" lIns="0" tIns="0" rIns="0" bIns="0" rtlCol="0" anchor="t"/>
          <a:lstStyle/>
          <a:p>
            <a:pPr algn="l" indent="0" marL="0">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Metrics</a:t>
            </a:r>
            <a:endParaRPr lang="en-US" sz="2200" dirty="0"/>
          </a:p>
        </p:txBody>
      </p:sp>
      <p:sp>
        <p:nvSpPr>
          <p:cNvPr id="6" name="Text 3"/>
          <p:cNvSpPr/>
          <p:nvPr/>
        </p:nvSpPr>
        <p:spPr>
          <a:xfrm>
            <a:off x="5329952" y="2417683"/>
            <a:ext cx="8336280" cy="1028700"/>
          </a:xfrm>
          <a:prstGeom prst="rect">
            <a:avLst/>
          </a:prstGeom>
          <a:noFill/>
          <a:ln/>
        </p:spPr>
        <p:txBody>
          <a:bodyPr wrap="square" lIns="0" tIns="0" rIns="0" bIns="0" rtlCol="0" anchor="t"/>
          <a:lstStyle/>
          <a:p>
            <a:pPr algn="l" indent="0" marL="0">
              <a:lnSpc>
                <a:spcPts val="2650"/>
              </a:lnSpc>
              <a:buNone/>
            </a:pPr>
            <a:r>
              <a:rPr lang="en-US" sz="1650" dirty="0">
                <a:solidFill>
                  <a:srgbClr val="FFE5E5"/>
                </a:solidFill>
                <a:latin typeface="DM Sans" pitchFamily="34" charset="0"/>
                <a:ea typeface="DM Sans" pitchFamily="34" charset="-122"/>
                <a:cs typeface="DM Sans" pitchFamily="34" charset="-120"/>
              </a:rPr>
              <a:t>Leaders need to define clear metrics for evaluating the performance of AI initiatives, such as improved efficiency, enhanced customer satisfaction, and increased revenue.</a:t>
            </a:r>
            <a:endParaRPr lang="en-US" sz="1650" dirty="0"/>
          </a:p>
        </p:txBody>
      </p:sp>
      <p:sp>
        <p:nvSpPr>
          <p:cNvPr id="7" name="Shape 4"/>
          <p:cNvSpPr/>
          <p:nvPr/>
        </p:nvSpPr>
        <p:spPr>
          <a:xfrm>
            <a:off x="5169218" y="3672007"/>
            <a:ext cx="8657749" cy="15240"/>
          </a:xfrm>
          <a:prstGeom prst="roundRect">
            <a:avLst>
              <a:gd name="adj" fmla="val 590539"/>
            </a:avLst>
          </a:prstGeom>
          <a:solidFill>
            <a:srgbClr val="8D2424"/>
          </a:solidFill>
          <a:ln/>
        </p:spPr>
      </p:sp>
      <p:pic>
        <p:nvPicPr>
          <p:cNvPr id="8" name="Image 1" descr="preencoded.png">    </p:cNvPr>
          <p:cNvPicPr>
            <a:picLocks noChangeAspect="1"/>
          </p:cNvPicPr>
          <p:nvPr/>
        </p:nvPicPr>
        <p:blipFill>
          <a:blip r:embed="rId2"/>
          <a:stretch>
            <a:fillRect/>
          </a:stretch>
        </p:blipFill>
        <p:spPr>
          <a:xfrm>
            <a:off x="1865948" y="3714036"/>
            <a:ext cx="4333042" cy="1937980"/>
          </a:xfrm>
          <a:prstGeom prst="rect">
            <a:avLst/>
          </a:prstGeom>
        </p:spPr>
      </p:pic>
      <p:sp>
        <p:nvSpPr>
          <p:cNvPr id="9" name="Text 5"/>
          <p:cNvSpPr/>
          <p:nvPr/>
        </p:nvSpPr>
        <p:spPr>
          <a:xfrm>
            <a:off x="3920609" y="4468654"/>
            <a:ext cx="223599" cy="428625"/>
          </a:xfrm>
          <a:prstGeom prst="rect">
            <a:avLst/>
          </a:prstGeom>
          <a:noFill/>
          <a:ln/>
        </p:spPr>
        <p:txBody>
          <a:bodyPr wrap="none" lIns="0" tIns="0" rIns="0" bIns="0" rtlCol="0" anchor="t"/>
          <a:lstStyle/>
          <a:p>
            <a:pPr algn="ctr" indent="0" marL="0">
              <a:lnSpc>
                <a:spcPts val="3350"/>
              </a:lnSpc>
              <a:buNone/>
            </a:pPr>
            <a:r>
              <a:rPr lang="en-US" sz="2100" dirty="0">
                <a:solidFill>
                  <a:srgbClr val="FFE5E5"/>
                </a:solidFill>
                <a:latin typeface="Dela Gothic One" pitchFamily="34" charset="0"/>
                <a:ea typeface="Dela Gothic One" pitchFamily="34" charset="-122"/>
                <a:cs typeface="Dela Gothic One" pitchFamily="34" charset="-120"/>
              </a:rPr>
              <a:t>2</a:t>
            </a:r>
            <a:endParaRPr lang="en-US" sz="2100" dirty="0"/>
          </a:p>
        </p:txBody>
      </p:sp>
      <p:sp>
        <p:nvSpPr>
          <p:cNvPr id="10" name="Text 6"/>
          <p:cNvSpPr/>
          <p:nvPr/>
        </p:nvSpPr>
        <p:spPr>
          <a:xfrm>
            <a:off x="6413182" y="3928229"/>
            <a:ext cx="2819400" cy="352425"/>
          </a:xfrm>
          <a:prstGeom prst="rect">
            <a:avLst/>
          </a:prstGeom>
          <a:noFill/>
          <a:ln/>
        </p:spPr>
        <p:txBody>
          <a:bodyPr wrap="none" lIns="0" tIns="0" rIns="0" bIns="0" rtlCol="0" anchor="t"/>
          <a:lstStyle/>
          <a:p>
            <a:pPr algn="l" indent="0" marL="0">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Data Analysis</a:t>
            </a:r>
            <a:endParaRPr lang="en-US" sz="2200" dirty="0"/>
          </a:p>
        </p:txBody>
      </p:sp>
      <p:sp>
        <p:nvSpPr>
          <p:cNvPr id="11" name="Text 7"/>
          <p:cNvSpPr/>
          <p:nvPr/>
        </p:nvSpPr>
        <p:spPr>
          <a:xfrm>
            <a:off x="6413182" y="4409122"/>
            <a:ext cx="7253049" cy="1028700"/>
          </a:xfrm>
          <a:prstGeom prst="rect">
            <a:avLst/>
          </a:prstGeom>
          <a:noFill/>
          <a:ln/>
        </p:spPr>
        <p:txBody>
          <a:bodyPr wrap="square" lIns="0" tIns="0" rIns="0" bIns="0" rtlCol="0" anchor="t"/>
          <a:lstStyle/>
          <a:p>
            <a:pPr algn="l" indent="0" marL="0">
              <a:lnSpc>
                <a:spcPts val="2650"/>
              </a:lnSpc>
              <a:buNone/>
            </a:pPr>
            <a:r>
              <a:rPr lang="en-US" sz="1650" dirty="0">
                <a:solidFill>
                  <a:srgbClr val="FFE5E5"/>
                </a:solidFill>
                <a:latin typeface="DM Sans" pitchFamily="34" charset="0"/>
                <a:ea typeface="DM Sans" pitchFamily="34" charset="-122"/>
                <a:cs typeface="DM Sans" pitchFamily="34" charset="-120"/>
              </a:rPr>
              <a:t>Regularly analyzing data and tracking key performance indicators provides insights into the effectiveness of AI solutions and identifies areas for improvement.</a:t>
            </a:r>
            <a:endParaRPr lang="en-US" sz="1650" dirty="0"/>
          </a:p>
        </p:txBody>
      </p:sp>
      <p:sp>
        <p:nvSpPr>
          <p:cNvPr id="12" name="Shape 8"/>
          <p:cNvSpPr/>
          <p:nvPr/>
        </p:nvSpPr>
        <p:spPr>
          <a:xfrm>
            <a:off x="6252448" y="5663446"/>
            <a:ext cx="7574518" cy="15240"/>
          </a:xfrm>
          <a:prstGeom prst="roundRect">
            <a:avLst>
              <a:gd name="adj" fmla="val 590539"/>
            </a:avLst>
          </a:prstGeom>
          <a:solidFill>
            <a:srgbClr val="8D2424"/>
          </a:solidFill>
          <a:ln/>
        </p:spPr>
      </p:sp>
      <p:pic>
        <p:nvPicPr>
          <p:cNvPr id="13" name="Image 2" descr="preencoded.png">    </p:cNvPr>
          <p:cNvPicPr>
            <a:picLocks noChangeAspect="1"/>
          </p:cNvPicPr>
          <p:nvPr/>
        </p:nvPicPr>
        <p:blipFill>
          <a:blip r:embed="rId3"/>
          <a:stretch>
            <a:fillRect/>
          </a:stretch>
        </p:blipFill>
        <p:spPr>
          <a:xfrm>
            <a:off x="782717" y="5705475"/>
            <a:ext cx="6499503" cy="1937980"/>
          </a:xfrm>
          <a:prstGeom prst="rect">
            <a:avLst/>
          </a:prstGeom>
        </p:spPr>
      </p:pic>
      <p:sp>
        <p:nvSpPr>
          <p:cNvPr id="14" name="Text 9"/>
          <p:cNvSpPr/>
          <p:nvPr/>
        </p:nvSpPr>
        <p:spPr>
          <a:xfrm>
            <a:off x="3914418" y="6460093"/>
            <a:ext cx="235982" cy="428625"/>
          </a:xfrm>
          <a:prstGeom prst="rect">
            <a:avLst/>
          </a:prstGeom>
          <a:noFill/>
          <a:ln/>
        </p:spPr>
        <p:txBody>
          <a:bodyPr wrap="none" lIns="0" tIns="0" rIns="0" bIns="0" rtlCol="0" anchor="t"/>
          <a:lstStyle/>
          <a:p>
            <a:pPr algn="ctr" indent="0" marL="0">
              <a:lnSpc>
                <a:spcPts val="3350"/>
              </a:lnSpc>
              <a:buNone/>
            </a:pPr>
            <a:r>
              <a:rPr lang="en-US" sz="2100" dirty="0">
                <a:solidFill>
                  <a:srgbClr val="FFE5E5"/>
                </a:solidFill>
                <a:latin typeface="Dela Gothic One" pitchFamily="34" charset="0"/>
                <a:ea typeface="Dela Gothic One" pitchFamily="34" charset="-122"/>
                <a:cs typeface="Dela Gothic One" pitchFamily="34" charset="-120"/>
              </a:rPr>
              <a:t>3</a:t>
            </a:r>
            <a:endParaRPr lang="en-US" sz="2100" dirty="0"/>
          </a:p>
        </p:txBody>
      </p:sp>
      <p:sp>
        <p:nvSpPr>
          <p:cNvPr id="15" name="Text 10"/>
          <p:cNvSpPr/>
          <p:nvPr/>
        </p:nvSpPr>
        <p:spPr>
          <a:xfrm>
            <a:off x="7496413" y="5919668"/>
            <a:ext cx="3436620" cy="352425"/>
          </a:xfrm>
          <a:prstGeom prst="rect">
            <a:avLst/>
          </a:prstGeom>
          <a:noFill/>
          <a:ln/>
        </p:spPr>
        <p:txBody>
          <a:bodyPr wrap="none" lIns="0" tIns="0" rIns="0" bIns="0" rtlCol="0" anchor="t"/>
          <a:lstStyle/>
          <a:p>
            <a:pPr algn="l" indent="0" marL="0">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Impact Assessment</a:t>
            </a:r>
            <a:endParaRPr lang="en-US" sz="2200" dirty="0"/>
          </a:p>
        </p:txBody>
      </p:sp>
      <p:sp>
        <p:nvSpPr>
          <p:cNvPr id="16" name="Text 11"/>
          <p:cNvSpPr/>
          <p:nvPr/>
        </p:nvSpPr>
        <p:spPr>
          <a:xfrm>
            <a:off x="7496413" y="6400562"/>
            <a:ext cx="6169819" cy="1028700"/>
          </a:xfrm>
          <a:prstGeom prst="rect">
            <a:avLst/>
          </a:prstGeom>
          <a:noFill/>
          <a:ln/>
        </p:spPr>
        <p:txBody>
          <a:bodyPr wrap="square" lIns="0" tIns="0" rIns="0" bIns="0" rtlCol="0" anchor="t"/>
          <a:lstStyle/>
          <a:p>
            <a:pPr algn="l" indent="0" marL="0">
              <a:lnSpc>
                <a:spcPts val="2650"/>
              </a:lnSpc>
              <a:buNone/>
            </a:pPr>
            <a:r>
              <a:rPr lang="en-US" sz="1650" dirty="0">
                <a:solidFill>
                  <a:srgbClr val="FFE5E5"/>
                </a:solidFill>
                <a:latin typeface="DM Sans" pitchFamily="34" charset="0"/>
                <a:ea typeface="DM Sans" pitchFamily="34" charset="-122"/>
                <a:cs typeface="DM Sans" pitchFamily="34" charset="-120"/>
              </a:rPr>
              <a:t>Conducting periodic impact assessments to evaluate the overall impact of AI on the organization, its employees, and its customers ensures responsible and sustainable adoption.</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2025-01-19T11:04:02Z</dcterms:created>
  <dcterms:modified xsi:type="dcterms:W3CDTF">2025-01-19T11:04:02Z</dcterms:modified>
</cp:coreProperties>
</file>